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Campton" panose="020B060402020202020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166" b="-916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703253" y="1028700"/>
            <a:ext cx="1556047" cy="889170"/>
          </a:xfrm>
          <a:custGeom>
            <a:avLst/>
            <a:gdLst/>
            <a:ahLst/>
            <a:cxnLst/>
            <a:rect l="l" t="t" r="r" b="b"/>
            <a:pathLst>
              <a:path w="1556047" h="889170">
                <a:moveTo>
                  <a:pt x="0" y="0"/>
                </a:moveTo>
                <a:lnTo>
                  <a:pt x="1556047" y="0"/>
                </a:lnTo>
                <a:lnTo>
                  <a:pt x="1556047" y="889170"/>
                </a:lnTo>
                <a:lnTo>
                  <a:pt x="0" y="889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964531" y="2693512"/>
            <a:ext cx="14358938" cy="383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 err="1">
                <a:solidFill>
                  <a:srgbClr val="FC671D"/>
                </a:solidFill>
                <a:latin typeface="Campton" pitchFamily="50" charset="0"/>
              </a:rPr>
              <a:t>Digicoins</a:t>
            </a:r>
            <a:r>
              <a:rPr lang="en-US" sz="7300" dirty="0">
                <a:solidFill>
                  <a:srgbClr val="FC671D"/>
                </a:solidFill>
                <a:latin typeface="Campton" pitchFamily="50" charset="0"/>
              </a:rPr>
              <a:t> - Moedas </a:t>
            </a:r>
            <a:r>
              <a:rPr lang="en-US" sz="7300" dirty="0" err="1">
                <a:solidFill>
                  <a:srgbClr val="FC671D"/>
                </a:solidFill>
                <a:latin typeface="Campton" pitchFamily="50" charset="0"/>
              </a:rPr>
              <a:t>Virtuais</a:t>
            </a:r>
            <a:r>
              <a:rPr lang="en-US" sz="7300" dirty="0">
                <a:solidFill>
                  <a:srgbClr val="FC671D"/>
                </a:solidFill>
                <a:latin typeface="Campton" pitchFamily="50" charset="0"/>
              </a:rPr>
              <a:t>:</a:t>
            </a:r>
            <a:r>
              <a:rPr lang="en-US" sz="7300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7300" dirty="0" err="1">
                <a:solidFill>
                  <a:srgbClr val="FFFFFF"/>
                </a:solidFill>
                <a:latin typeface="Campton" pitchFamily="50" charset="0"/>
              </a:rPr>
              <a:t>Reconhecimento</a:t>
            </a:r>
            <a:r>
              <a:rPr lang="en-US" sz="7300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7300" dirty="0" err="1">
                <a:solidFill>
                  <a:srgbClr val="FFFFFF"/>
                </a:solidFill>
                <a:latin typeface="Campton" pitchFamily="50" charset="0"/>
              </a:rPr>
              <a:t>Motivação</a:t>
            </a:r>
            <a:r>
              <a:rPr lang="en-US" sz="7300" dirty="0">
                <a:solidFill>
                  <a:srgbClr val="FFFFFF"/>
                </a:solidFill>
                <a:latin typeface="Campton" pitchFamily="50" charset="0"/>
              </a:rPr>
              <a:t> no </a:t>
            </a:r>
            <a:r>
              <a:rPr lang="en-US" sz="7300" dirty="0" err="1">
                <a:solidFill>
                  <a:srgbClr val="FFFFFF"/>
                </a:solidFill>
                <a:latin typeface="Campton" pitchFamily="50" charset="0"/>
              </a:rPr>
              <a:t>Ambiente</a:t>
            </a:r>
            <a:r>
              <a:rPr lang="en-US" sz="7300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7300" dirty="0" err="1">
                <a:solidFill>
                  <a:srgbClr val="FFFFFF"/>
                </a:solidFill>
                <a:latin typeface="Campton" pitchFamily="50" charset="0"/>
              </a:rPr>
              <a:t>Trabalho</a:t>
            </a:r>
            <a:endParaRPr lang="en-US" sz="7300" dirty="0">
              <a:solidFill>
                <a:srgbClr val="FFFFFF"/>
              </a:solidFill>
              <a:latin typeface="Campton" pitchFamily="50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82516" y="6858318"/>
            <a:ext cx="12322969" cy="139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FFFFFF"/>
                </a:solidFill>
                <a:latin typeface="Campton" pitchFamily="50" charset="0"/>
              </a:rPr>
              <a:t>Transformando</a:t>
            </a:r>
            <a:r>
              <a:rPr lang="en-US" sz="4000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4000" dirty="0" err="1">
                <a:solidFill>
                  <a:srgbClr val="FFFFFF"/>
                </a:solidFill>
                <a:latin typeface="Campton" pitchFamily="50" charset="0"/>
              </a:rPr>
              <a:t>Gestão</a:t>
            </a:r>
            <a:r>
              <a:rPr lang="en-US" sz="4000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4000" dirty="0" err="1">
                <a:solidFill>
                  <a:srgbClr val="FFFFFF"/>
                </a:solidFill>
                <a:latin typeface="Campton" pitchFamily="50" charset="0"/>
              </a:rPr>
              <a:t>Talentos</a:t>
            </a:r>
            <a:r>
              <a:rPr lang="en-US" sz="4000" dirty="0">
                <a:solidFill>
                  <a:srgbClr val="FFFFFF"/>
                </a:solidFill>
                <a:latin typeface="Campton" pitchFamily="50" charset="0"/>
              </a:rPr>
              <a:t> com </a:t>
            </a:r>
            <a:r>
              <a:rPr lang="en-US" sz="4000" dirty="0" err="1">
                <a:solidFill>
                  <a:srgbClr val="FFFFFF"/>
                </a:solidFill>
                <a:latin typeface="Campton" pitchFamily="50" charset="0"/>
              </a:rPr>
              <a:t>Tecnologia</a:t>
            </a:r>
            <a:r>
              <a:rPr lang="en-US" sz="4000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4000" dirty="0" err="1">
                <a:solidFill>
                  <a:srgbClr val="FFFFFF"/>
                </a:solidFill>
                <a:latin typeface="Campton" pitchFamily="50" charset="0"/>
              </a:rPr>
              <a:t>Inovação</a:t>
            </a:r>
            <a:endParaRPr lang="en-US" sz="4000" dirty="0">
              <a:solidFill>
                <a:srgbClr val="FFFFFF"/>
              </a:solidFill>
              <a:latin typeface="Campton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67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t="-5999" b="-59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1444504"/>
            <a:ext cx="13176008" cy="13176008"/>
          </a:xfrm>
          <a:custGeom>
            <a:avLst/>
            <a:gdLst/>
            <a:ahLst/>
            <a:cxnLst/>
            <a:rect l="l" t="t" r="r" b="b"/>
            <a:pathLst>
              <a:path w="13176008" h="13176008">
                <a:moveTo>
                  <a:pt x="0" y="0"/>
                </a:moveTo>
                <a:lnTo>
                  <a:pt x="13176008" y="0"/>
                </a:lnTo>
                <a:lnTo>
                  <a:pt x="13176008" y="13176008"/>
                </a:lnTo>
                <a:lnTo>
                  <a:pt x="0" y="13176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7176630"/>
            <a:ext cx="16230600" cy="145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41"/>
              </a:lnSpc>
            </a:pPr>
            <a:r>
              <a:rPr lang="en-US" sz="8529" dirty="0" err="1">
                <a:solidFill>
                  <a:srgbClr val="2C006A"/>
                </a:solidFill>
                <a:latin typeface="Campton" pitchFamily="50" charset="0"/>
              </a:rPr>
              <a:t>Encerramento</a:t>
            </a:r>
            <a:endParaRPr lang="en-US" sz="8529" dirty="0">
              <a:solidFill>
                <a:srgbClr val="2C006A"/>
              </a:solidFill>
              <a:latin typeface="Campton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03851"/>
            <a:ext cx="16230600" cy="463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8"/>
              </a:lnSpc>
            </a:pP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"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Agradecemos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pela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atenção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pelo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contínuo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apoio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. Estamos </a:t>
            </a:r>
            <a:r>
              <a:rPr lang="en-US" sz="3968" dirty="0" err="1">
                <a:solidFill>
                  <a:srgbClr val="0BC0D3"/>
                </a:solidFill>
                <a:latin typeface="Campton" pitchFamily="50" charset="0"/>
              </a:rPr>
              <a:t>entusiasmados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em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avançar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com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este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projeto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968" dirty="0" err="1">
                <a:solidFill>
                  <a:srgbClr val="FC671D"/>
                </a:solidFill>
                <a:latin typeface="Campton" pitchFamily="50" charset="0"/>
              </a:rPr>
              <a:t>confiantes</a:t>
            </a:r>
            <a:r>
              <a:rPr lang="en-US" sz="3968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de que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ele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trará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um </a:t>
            </a:r>
            <a:r>
              <a:rPr lang="en-US" sz="3968" dirty="0" err="1">
                <a:solidFill>
                  <a:srgbClr val="D34AF4"/>
                </a:solidFill>
                <a:latin typeface="Campton" pitchFamily="50" charset="0"/>
              </a:rPr>
              <a:t>impacto</a:t>
            </a:r>
            <a:r>
              <a:rPr lang="en-US" sz="39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significativo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para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nossos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colaboradores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e para 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missão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da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Digix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. Juntos,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continuaremos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transformar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gestão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governamental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impactando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positivamente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vida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milhares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968" dirty="0" err="1">
                <a:solidFill>
                  <a:srgbClr val="FFFFFF"/>
                </a:solidFill>
                <a:latin typeface="Campton" pitchFamily="50" charset="0"/>
              </a:rPr>
              <a:t>pessoas</a:t>
            </a:r>
            <a:r>
              <a:rPr lang="en-US" sz="3968" dirty="0">
                <a:solidFill>
                  <a:srgbClr val="FFFFFF"/>
                </a:solidFill>
                <a:latin typeface="Campton" pitchFamily="50" charset="0"/>
              </a:rPr>
              <a:t>.”</a:t>
            </a:r>
          </a:p>
          <a:p>
            <a:pPr algn="ctr">
              <a:lnSpc>
                <a:spcPts val="5198"/>
              </a:lnSpc>
            </a:pPr>
            <a:endParaRPr lang="en-US" sz="3968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253" y="8369130"/>
            <a:ext cx="1556047" cy="889170"/>
          </a:xfrm>
          <a:custGeom>
            <a:avLst/>
            <a:gdLst/>
            <a:ahLst/>
            <a:cxnLst/>
            <a:rect l="l" t="t" r="r" b="b"/>
            <a:pathLst>
              <a:path w="1556047" h="889170">
                <a:moveTo>
                  <a:pt x="0" y="0"/>
                </a:moveTo>
                <a:lnTo>
                  <a:pt x="1556047" y="0"/>
                </a:lnTo>
                <a:lnTo>
                  <a:pt x="1556047" y="889170"/>
                </a:lnTo>
                <a:lnTo>
                  <a:pt x="0" y="889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1851660"/>
            <a:ext cx="18288000" cy="12138660"/>
          </a:xfrm>
          <a:custGeom>
            <a:avLst/>
            <a:gdLst/>
            <a:ahLst/>
            <a:cxnLst/>
            <a:rect l="l" t="t" r="r" b="b"/>
            <a:pathLst>
              <a:path w="18288000" h="12138660">
                <a:moveTo>
                  <a:pt x="0" y="0"/>
                </a:moveTo>
                <a:lnTo>
                  <a:pt x="18288000" y="0"/>
                </a:lnTo>
                <a:lnTo>
                  <a:pt x="18288000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418046" y="3889977"/>
            <a:ext cx="6903636" cy="189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5"/>
              </a:lnSpc>
            </a:pPr>
            <a:r>
              <a:rPr lang="en-US" sz="11139" dirty="0" err="1">
                <a:solidFill>
                  <a:srgbClr val="FC671D"/>
                </a:solidFill>
                <a:latin typeface="Campton" pitchFamily="50" charset="0"/>
              </a:rPr>
              <a:t>Obrigada</a:t>
            </a:r>
            <a:r>
              <a:rPr lang="en-US" sz="11139" dirty="0">
                <a:solidFill>
                  <a:srgbClr val="FC671D"/>
                </a:solidFill>
                <a:latin typeface="Campton" pitchFamily="50" charset="0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95700"/>
            <a:ext cx="16230600" cy="516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5"/>
              </a:lnSpc>
            </a:pP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&gt; No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cenário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atual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onde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568" dirty="0" err="1">
                <a:solidFill>
                  <a:srgbClr val="FC671D"/>
                </a:solidFill>
                <a:latin typeface="Campton" pitchFamily="50" charset="0"/>
              </a:rPr>
              <a:t>transformação</a:t>
            </a:r>
            <a:r>
              <a:rPr lang="en-US" sz="3568" dirty="0">
                <a:solidFill>
                  <a:srgbClr val="FC671D"/>
                </a:solidFill>
                <a:latin typeface="Campton" pitchFamily="50" charset="0"/>
              </a:rPr>
              <a:t> digital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redefine o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setor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público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, a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Digix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se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destaca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como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agente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dessa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transformação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priorizando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568" dirty="0" err="1">
                <a:solidFill>
                  <a:srgbClr val="D34AF4"/>
                </a:solidFill>
                <a:latin typeface="Campton" pitchFamily="50" charset="0"/>
              </a:rPr>
              <a:t>eficiência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e o </a:t>
            </a:r>
            <a:r>
              <a:rPr lang="en-US" sz="3568" dirty="0" err="1">
                <a:solidFill>
                  <a:srgbClr val="0BC0D3"/>
                </a:solidFill>
                <a:latin typeface="Campton" pitchFamily="50" charset="0"/>
              </a:rPr>
              <a:t>impacto</a:t>
            </a:r>
            <a:r>
              <a:rPr lang="en-US" sz="3568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0BC0D3"/>
                </a:solidFill>
                <a:latin typeface="Campton" pitchFamily="50" charset="0"/>
              </a:rPr>
              <a:t>positivo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na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vida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milhares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pessoas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.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Contudo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enfrentamos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o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desafio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manter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nossos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>
                <a:solidFill>
                  <a:srgbClr val="FC671D"/>
                </a:solidFill>
                <a:latin typeface="Campton" pitchFamily="50" charset="0"/>
              </a:rPr>
              <a:t>170 </a:t>
            </a:r>
            <a:r>
              <a:rPr lang="en-US" sz="3568" dirty="0" err="1">
                <a:solidFill>
                  <a:srgbClr val="FC671D"/>
                </a:solidFill>
                <a:latin typeface="Campton" pitchFamily="50" charset="0"/>
              </a:rPr>
              <a:t>colaboradores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constantemente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motivados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reconhecidos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essencial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para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sustentar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nossa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missão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valores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. Por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isso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necessidade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</a:t>
            </a:r>
            <a:r>
              <a:rPr lang="en-US" sz="35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D34AF4"/>
                </a:solidFill>
                <a:latin typeface="Campton" pitchFamily="50" charset="0"/>
              </a:rPr>
              <a:t>inovar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na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gestão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talentos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em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568" dirty="0" err="1">
                <a:solidFill>
                  <a:srgbClr val="FFFFFF"/>
                </a:solidFill>
                <a:latin typeface="Campton" pitchFamily="50" charset="0"/>
              </a:rPr>
              <a:t>práticas</a:t>
            </a:r>
            <a:r>
              <a:rPr lang="en-US" sz="3568" dirty="0">
                <a:solidFill>
                  <a:srgbClr val="FFFFFF"/>
                </a:solidFill>
                <a:latin typeface="Campton" pitchFamily="50" charset="0"/>
              </a:rPr>
              <a:t> de RH.</a:t>
            </a:r>
          </a:p>
          <a:p>
            <a:pPr>
              <a:lnSpc>
                <a:spcPts val="5835"/>
              </a:lnSpc>
            </a:pPr>
            <a:endParaRPr lang="en-US" sz="3568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378744"/>
            <a:ext cx="16230600" cy="104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2"/>
              </a:lnSpc>
            </a:pPr>
            <a:r>
              <a:rPr lang="en-US" sz="6130" dirty="0" err="1">
                <a:solidFill>
                  <a:srgbClr val="D34AF4"/>
                </a:solidFill>
                <a:latin typeface="Campton" pitchFamily="50" charset="0"/>
              </a:rPr>
              <a:t>Contexto</a:t>
            </a:r>
            <a:r>
              <a:rPr lang="en-US" sz="6130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6130" dirty="0">
                <a:solidFill>
                  <a:srgbClr val="FFFFFF"/>
                </a:solidFill>
                <a:latin typeface="Campton" pitchFamily="50" charset="0"/>
              </a:rPr>
              <a:t>e</a:t>
            </a:r>
            <a:r>
              <a:rPr lang="en-US" sz="6130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6130" dirty="0" err="1">
                <a:solidFill>
                  <a:srgbClr val="D3522C"/>
                </a:solidFill>
                <a:latin typeface="Campton" pitchFamily="50" charset="0"/>
              </a:rPr>
              <a:t>Necessidade</a:t>
            </a:r>
            <a:endParaRPr lang="en-US" sz="6130" dirty="0">
              <a:solidFill>
                <a:srgbClr val="D3522C"/>
              </a:solidFill>
              <a:latin typeface="Campton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C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1444504"/>
            <a:ext cx="15247141" cy="15247141"/>
          </a:xfrm>
          <a:custGeom>
            <a:avLst/>
            <a:gdLst/>
            <a:ahLst/>
            <a:cxnLst/>
            <a:rect l="l" t="t" r="r" b="b"/>
            <a:pathLst>
              <a:path w="15247141" h="15247141">
                <a:moveTo>
                  <a:pt x="0" y="0"/>
                </a:moveTo>
                <a:lnTo>
                  <a:pt x="15247141" y="0"/>
                </a:lnTo>
                <a:lnTo>
                  <a:pt x="15247141" y="15247141"/>
                </a:lnTo>
                <a:lnTo>
                  <a:pt x="0" y="1524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3448295"/>
            <a:ext cx="9944100" cy="3213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31"/>
              </a:lnSpc>
            </a:pPr>
            <a:r>
              <a:rPr lang="en-US" sz="9236" dirty="0">
                <a:solidFill>
                  <a:srgbClr val="FFFFFF"/>
                </a:solidFill>
                <a:latin typeface="Campton" pitchFamily="50" charset="0"/>
              </a:rPr>
              <a:t>O que </a:t>
            </a:r>
            <a:r>
              <a:rPr lang="en-US" sz="9236" dirty="0" err="1">
                <a:solidFill>
                  <a:srgbClr val="FFFFFF"/>
                </a:solidFill>
                <a:latin typeface="Campton" pitchFamily="50" charset="0"/>
              </a:rPr>
              <a:t>são</a:t>
            </a:r>
            <a:r>
              <a:rPr lang="en-US" sz="923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9236" dirty="0">
                <a:solidFill>
                  <a:srgbClr val="2C006A"/>
                </a:solidFill>
                <a:latin typeface="Campton" pitchFamily="50" charset="0"/>
              </a:rPr>
              <a:t>Moedas </a:t>
            </a:r>
            <a:r>
              <a:rPr lang="en-US" sz="9236" dirty="0" err="1">
                <a:solidFill>
                  <a:srgbClr val="2C006A"/>
                </a:solidFill>
                <a:latin typeface="Campton" pitchFamily="50" charset="0"/>
              </a:rPr>
              <a:t>Virtuais</a:t>
            </a:r>
            <a:r>
              <a:rPr lang="en-US" sz="9236" dirty="0">
                <a:solidFill>
                  <a:srgbClr val="FFFFFF"/>
                </a:solidFill>
                <a:latin typeface="Campton" pitchFamily="50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2208764"/>
            <a:ext cx="15201900" cy="649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 dirty="0">
                <a:solidFill>
                  <a:srgbClr val="2C006A"/>
                </a:solidFill>
                <a:latin typeface="Open Sans"/>
              </a:rPr>
              <a:t>&gt; 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As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moedas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virtuais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são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uma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forma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inovadora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de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reconhecimento</a:t>
            </a:r>
            <a:r>
              <a:rPr lang="en-US" sz="3668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interno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,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utilizando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a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prática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do Merit Money,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funcionando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como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uma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recompensa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por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comportamentos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e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ações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que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refletem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nossos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valores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: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Focar</a:t>
            </a:r>
            <a:r>
              <a:rPr lang="en-US" sz="3668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nas</a:t>
            </a:r>
            <a:r>
              <a:rPr lang="en-US" sz="3668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pessoas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,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Colaborar</a:t>
            </a:r>
            <a:r>
              <a:rPr lang="en-US" sz="3668" dirty="0">
                <a:solidFill>
                  <a:srgbClr val="D34AF4"/>
                </a:solidFill>
                <a:latin typeface="Campton" pitchFamily="50" charset="0"/>
              </a:rPr>
              <a:t> sempre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,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>
                <a:solidFill>
                  <a:srgbClr val="0BC0D3"/>
                </a:solidFill>
                <a:latin typeface="Campton" pitchFamily="50" charset="0"/>
              </a:rPr>
              <a:t>Fazer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diferente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, e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Planejar</a:t>
            </a:r>
            <a:r>
              <a:rPr lang="en-US" sz="3668" dirty="0">
                <a:solidFill>
                  <a:srgbClr val="FC671D"/>
                </a:solidFill>
                <a:latin typeface="Campton" pitchFamily="50" charset="0"/>
              </a:rPr>
              <a:t>,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entregar</a:t>
            </a:r>
            <a:r>
              <a:rPr lang="en-US" sz="3668" dirty="0">
                <a:solidFill>
                  <a:srgbClr val="FC671D"/>
                </a:solidFill>
                <a:latin typeface="Campton" pitchFamily="50" charset="0"/>
              </a:rPr>
              <a:t>,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aprender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. </a:t>
            </a:r>
          </a:p>
          <a:p>
            <a:pPr>
              <a:lnSpc>
                <a:spcPts val="5135"/>
              </a:lnSpc>
            </a:pPr>
            <a:endParaRPr lang="en-US" sz="3668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51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Essa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abordagem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digital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permite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uma</a:t>
            </a:r>
            <a:r>
              <a:rPr lang="en-US" sz="36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gestão</a:t>
            </a:r>
            <a:r>
              <a:rPr lang="en-US" sz="36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transparente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e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dinâmica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do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reconhecimento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,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alinhada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à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nossa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cultura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da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agilidade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. </a:t>
            </a:r>
          </a:p>
          <a:p>
            <a:pPr>
              <a:lnSpc>
                <a:spcPts val="5135"/>
              </a:lnSpc>
            </a:pPr>
            <a:endParaRPr lang="en-US" sz="3668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514350"/>
            <a:ext cx="1368902" cy="11297257"/>
            <a:chOff x="0" y="0"/>
            <a:chExt cx="5113593" cy="29754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3593" cy="2975409"/>
            </a:xfrm>
            <a:custGeom>
              <a:avLst/>
              <a:gdLst/>
              <a:ahLst/>
              <a:cxnLst/>
              <a:rect l="l" t="t" r="r" b="b"/>
              <a:pathLst>
                <a:path w="5113593" h="2975409">
                  <a:moveTo>
                    <a:pt x="0" y="0"/>
                  </a:moveTo>
                  <a:lnTo>
                    <a:pt x="5113593" y="0"/>
                  </a:lnTo>
                  <a:lnTo>
                    <a:pt x="5113593" y="2975409"/>
                  </a:lnTo>
                  <a:lnTo>
                    <a:pt x="0" y="2975409"/>
                  </a:lnTo>
                  <a:close/>
                </a:path>
              </a:pathLst>
            </a:custGeom>
            <a:solidFill>
              <a:srgbClr val="2C006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13593" cy="301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915590" y="1868090"/>
            <a:ext cx="1543050" cy="1350169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C006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1444504"/>
            <a:ext cx="15247141" cy="15247141"/>
          </a:xfrm>
          <a:custGeom>
            <a:avLst/>
            <a:gdLst/>
            <a:ahLst/>
            <a:cxnLst/>
            <a:rect l="l" t="t" r="r" b="b"/>
            <a:pathLst>
              <a:path w="15247141" h="15247141">
                <a:moveTo>
                  <a:pt x="0" y="0"/>
                </a:moveTo>
                <a:lnTo>
                  <a:pt x="15247141" y="0"/>
                </a:lnTo>
                <a:lnTo>
                  <a:pt x="15247141" y="15247141"/>
                </a:lnTo>
                <a:lnTo>
                  <a:pt x="0" y="1524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461307" y="3166753"/>
            <a:ext cx="7168205" cy="355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12"/>
              </a:lnSpc>
            </a:pPr>
            <a:r>
              <a:rPr lang="en-US" sz="10222" dirty="0" err="1">
                <a:solidFill>
                  <a:srgbClr val="2C006A"/>
                </a:solidFill>
                <a:latin typeface="Campton" pitchFamily="50" charset="0"/>
              </a:rPr>
              <a:t>Objetivos</a:t>
            </a:r>
            <a:r>
              <a:rPr lang="en-US" sz="10222" dirty="0">
                <a:solidFill>
                  <a:srgbClr val="FFFFFF"/>
                </a:solidFill>
                <a:latin typeface="Campton" pitchFamily="50" charset="0"/>
              </a:rPr>
              <a:t> do </a:t>
            </a:r>
            <a:r>
              <a:rPr lang="en-US" sz="10222" dirty="0" err="1">
                <a:solidFill>
                  <a:srgbClr val="FFFFFF"/>
                </a:solidFill>
                <a:latin typeface="Campton" pitchFamily="50" charset="0"/>
              </a:rPr>
              <a:t>Projeto</a:t>
            </a:r>
            <a:endParaRPr lang="en-US" sz="10222" dirty="0">
              <a:solidFill>
                <a:srgbClr val="FFFFFF"/>
              </a:solidFill>
              <a:latin typeface="Campton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8225" y="1691874"/>
            <a:ext cx="16230600" cy="749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5"/>
              </a:lnSpc>
            </a:pP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1)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Criar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um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ambiente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trabalho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ainda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mais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0BC0D3"/>
                </a:solidFill>
                <a:latin typeface="Campton" pitchFamily="50" charset="0"/>
              </a:rPr>
              <a:t>motivador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468" dirty="0" err="1">
                <a:solidFill>
                  <a:srgbClr val="0BC0D3"/>
                </a:solidFill>
                <a:latin typeface="Campton" pitchFamily="50" charset="0"/>
              </a:rPr>
              <a:t>engajador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855"/>
              </a:lnSpc>
            </a:pPr>
            <a:endParaRPr lang="en-US" sz="3468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4855"/>
              </a:lnSpc>
            </a:pP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2)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Fomentar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uma</a:t>
            </a:r>
            <a:r>
              <a:rPr lang="en-US" sz="34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D34AF4"/>
                </a:solidFill>
                <a:latin typeface="Campton" pitchFamily="50" charset="0"/>
              </a:rPr>
              <a:t>cultura</a:t>
            </a:r>
            <a:r>
              <a:rPr lang="en-US" sz="3468" dirty="0">
                <a:solidFill>
                  <a:srgbClr val="D34AF4"/>
                </a:solidFill>
                <a:latin typeface="Campton" pitchFamily="50" charset="0"/>
              </a:rPr>
              <a:t> de </a:t>
            </a:r>
            <a:r>
              <a:rPr lang="en-US" sz="3468" dirty="0" err="1">
                <a:solidFill>
                  <a:srgbClr val="D34AF4"/>
                </a:solidFill>
                <a:latin typeface="Campton" pitchFamily="50" charset="0"/>
              </a:rPr>
              <a:t>reconhecimento</a:t>
            </a:r>
            <a:r>
              <a:rPr lang="en-US" sz="3468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constante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onde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cada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contribuição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é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valorizada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855"/>
              </a:lnSpc>
            </a:pPr>
            <a:endParaRPr lang="en-US" sz="3468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4855"/>
              </a:lnSpc>
            </a:pP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3)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Alinhar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ainda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mais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as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ações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diárias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dos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colaboradores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com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nossa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missão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3468" dirty="0" err="1">
                <a:solidFill>
                  <a:srgbClr val="FC671D"/>
                </a:solidFill>
                <a:latin typeface="Campton" pitchFamily="50" charset="0"/>
              </a:rPr>
              <a:t>impactar</a:t>
            </a:r>
            <a:r>
              <a:rPr lang="en-US" sz="3468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C671D"/>
                </a:solidFill>
                <a:latin typeface="Campton" pitchFamily="50" charset="0"/>
              </a:rPr>
              <a:t>positivamente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gestão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governamental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.</a:t>
            </a:r>
          </a:p>
          <a:p>
            <a:pPr>
              <a:lnSpc>
                <a:spcPts val="4855"/>
              </a:lnSpc>
            </a:pPr>
            <a:endParaRPr lang="en-US" sz="3468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4855"/>
              </a:lnSpc>
            </a:pP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4)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Fomentar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os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0BC0D3"/>
                </a:solidFill>
                <a:latin typeface="Campton" pitchFamily="50" charset="0"/>
              </a:rPr>
              <a:t>pilares</a:t>
            </a:r>
            <a:r>
              <a:rPr lang="en-US" sz="3468" dirty="0">
                <a:solidFill>
                  <a:srgbClr val="0BC0D3"/>
                </a:solidFill>
                <a:latin typeface="Campton" pitchFamily="50" charset="0"/>
              </a:rPr>
              <a:t> da </a:t>
            </a:r>
            <a:r>
              <a:rPr lang="en-US" sz="3468" dirty="0" err="1">
                <a:solidFill>
                  <a:srgbClr val="0BC0D3"/>
                </a:solidFill>
                <a:latin typeface="Campton" pitchFamily="50" charset="0"/>
              </a:rPr>
              <a:t>cultura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organizacional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855"/>
              </a:lnSpc>
            </a:pPr>
            <a:endParaRPr lang="en-US" sz="3468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4855"/>
              </a:lnSpc>
            </a:pP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5)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Maior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468" dirty="0" err="1">
                <a:solidFill>
                  <a:srgbClr val="D34AF4"/>
                </a:solidFill>
                <a:latin typeface="Campton" pitchFamily="50" charset="0"/>
              </a:rPr>
              <a:t>alcance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reconhecimento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 da Marca </a:t>
            </a:r>
            <a:r>
              <a:rPr lang="en-US" sz="3468" dirty="0" err="1">
                <a:solidFill>
                  <a:srgbClr val="FFFFFF"/>
                </a:solidFill>
                <a:latin typeface="Campton" pitchFamily="50" charset="0"/>
              </a:rPr>
              <a:t>empregadora</a:t>
            </a:r>
            <a:r>
              <a:rPr lang="en-US" sz="3468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855"/>
              </a:lnSpc>
            </a:pPr>
            <a:endParaRPr lang="en-US" sz="3468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8999" b="-89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1444504"/>
            <a:ext cx="15247141" cy="15247141"/>
          </a:xfrm>
          <a:custGeom>
            <a:avLst/>
            <a:gdLst/>
            <a:ahLst/>
            <a:cxnLst/>
            <a:rect l="l" t="t" r="r" b="b"/>
            <a:pathLst>
              <a:path w="15247141" h="15247141">
                <a:moveTo>
                  <a:pt x="0" y="0"/>
                </a:moveTo>
                <a:lnTo>
                  <a:pt x="15247141" y="0"/>
                </a:lnTo>
                <a:lnTo>
                  <a:pt x="15247141" y="15247141"/>
                </a:lnTo>
                <a:lnTo>
                  <a:pt x="0" y="15247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3500754"/>
            <a:ext cx="10367129" cy="312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26"/>
              </a:lnSpc>
            </a:pPr>
            <a:r>
              <a:rPr lang="en-US" sz="8947" dirty="0" err="1">
                <a:solidFill>
                  <a:srgbClr val="D34AF4"/>
                </a:solidFill>
                <a:latin typeface="Campton" pitchFamily="50" charset="0"/>
              </a:rPr>
              <a:t>Funcionalidades</a:t>
            </a:r>
            <a:r>
              <a:rPr lang="en-US" sz="8947" dirty="0">
                <a:solidFill>
                  <a:srgbClr val="FFFFFF"/>
                </a:solidFill>
                <a:latin typeface="Campton" pitchFamily="50" charset="0"/>
              </a:rPr>
              <a:t> do Sistema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1181100"/>
            <a:ext cx="14754481" cy="834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O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sistema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incluirá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: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Definição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e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gerenciamento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ações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valorizadas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pelo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RH, com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atribuição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moedas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Área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membros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com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visualização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fácil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do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saldo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moedas</a:t>
            </a:r>
            <a:r>
              <a:rPr lang="en-US" sz="2816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cada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colaborador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bem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como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validade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dos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pontos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histórico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trocas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.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Uma</a:t>
            </a:r>
            <a:r>
              <a:rPr lang="en-US" sz="2816" dirty="0">
                <a:solidFill>
                  <a:srgbClr val="D34AF4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D34AF4"/>
                </a:solidFill>
                <a:latin typeface="Campton" pitchFamily="50" charset="0"/>
              </a:rPr>
              <a:t>loja</a:t>
            </a:r>
            <a:r>
              <a:rPr lang="en-US" sz="2816" dirty="0">
                <a:solidFill>
                  <a:srgbClr val="D34AF4"/>
                </a:solidFill>
                <a:latin typeface="Campton" pitchFamily="50" charset="0"/>
              </a:rPr>
              <a:t> virtual interna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onde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as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moedas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podem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ser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trocadas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por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recompensas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significativas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,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desde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cursos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desenvolvimento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profissional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até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benefícios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exclusivos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.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Deve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estar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acordo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às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normas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da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LGPD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.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Possibilidade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inclusão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0BC0D3"/>
                </a:solidFill>
                <a:latin typeface="Campton" pitchFamily="50" charset="0"/>
              </a:rPr>
              <a:t>endereço</a:t>
            </a:r>
            <a:r>
              <a:rPr lang="en-US" sz="2816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para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entrega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ou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retirada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do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Brinde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da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Sede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da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Digix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.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Inclusão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D34AF4"/>
                </a:solidFill>
                <a:latin typeface="Campton" pitchFamily="50" charset="0"/>
              </a:rPr>
              <a:t>pontos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através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uma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planilha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ou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Excel;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Campton" pitchFamily="50" charset="0"/>
            </a:endParaRPr>
          </a:p>
          <a:p>
            <a:pPr>
              <a:lnSpc>
                <a:spcPts val="3097"/>
              </a:lnSpc>
            </a:pP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&gt;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Possibilidade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fazer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a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gestão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da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quantidade</a:t>
            </a:r>
            <a:r>
              <a:rPr lang="en-US" sz="2816" dirty="0">
                <a:solidFill>
                  <a:srgbClr val="FC671D"/>
                </a:solidFill>
                <a:latin typeface="Campton" pitchFamily="50" charset="0"/>
              </a:rPr>
              <a:t> de </a:t>
            </a:r>
            <a:r>
              <a:rPr lang="en-US" sz="2816" dirty="0" err="1">
                <a:solidFill>
                  <a:srgbClr val="FC671D"/>
                </a:solidFill>
                <a:latin typeface="Campton" pitchFamily="50" charset="0"/>
              </a:rPr>
              <a:t>brindes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2816" dirty="0" err="1">
                <a:solidFill>
                  <a:srgbClr val="FFFFFF"/>
                </a:solidFill>
                <a:latin typeface="Campton" pitchFamily="50" charset="0"/>
              </a:rPr>
              <a:t>disponíveis</a:t>
            </a:r>
            <a:r>
              <a:rPr lang="en-US" sz="2816" dirty="0">
                <a:solidFill>
                  <a:srgbClr val="FFFFFF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3097"/>
              </a:lnSpc>
            </a:pPr>
            <a:endParaRPr lang="en-US" sz="2816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-514350"/>
            <a:ext cx="1368902" cy="11297257"/>
            <a:chOff x="0" y="0"/>
            <a:chExt cx="5113593" cy="29754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3593" cy="2975409"/>
            </a:xfrm>
            <a:custGeom>
              <a:avLst/>
              <a:gdLst/>
              <a:ahLst/>
              <a:cxnLst/>
              <a:rect l="l" t="t" r="r" b="b"/>
              <a:pathLst>
                <a:path w="5113593" h="2975409">
                  <a:moveTo>
                    <a:pt x="0" y="0"/>
                  </a:moveTo>
                  <a:lnTo>
                    <a:pt x="5113593" y="0"/>
                  </a:lnTo>
                  <a:lnTo>
                    <a:pt x="5113593" y="2975409"/>
                  </a:lnTo>
                  <a:lnTo>
                    <a:pt x="0" y="2975409"/>
                  </a:lnTo>
                  <a:close/>
                </a:path>
              </a:pathLst>
            </a:custGeom>
            <a:solidFill>
              <a:srgbClr val="FC671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13593" cy="301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77636"/>
            <a:ext cx="16230600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Impacto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positivo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na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motivação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e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retenção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de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talentos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;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Campton" pitchFamily="50" charset="0"/>
            </a:endParaRPr>
          </a:p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Aumento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na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produtividade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e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colaboração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interna;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Campton" pitchFamily="50" charset="0"/>
            </a:endParaRPr>
          </a:p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Fortalecimento</a:t>
            </a:r>
            <a:r>
              <a:rPr lang="en-US" sz="3668" dirty="0">
                <a:solidFill>
                  <a:srgbClr val="0BC0D3"/>
                </a:solidFill>
                <a:latin typeface="Campton" pitchFamily="50" charset="0"/>
              </a:rPr>
              <a:t> da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cultura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organizacional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e dos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valores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corporativos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;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Campton" pitchFamily="50" charset="0"/>
            </a:endParaRPr>
          </a:p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Maior</a:t>
            </a:r>
            <a:r>
              <a:rPr lang="en-US" sz="3668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3668" dirty="0">
                <a:solidFill>
                  <a:srgbClr val="FC671D"/>
                </a:solidFill>
                <a:latin typeface="Campton" pitchFamily="50" charset="0"/>
              </a:rPr>
              <a:t>senso de </a:t>
            </a:r>
            <a:r>
              <a:rPr lang="en-US" sz="3668" dirty="0" err="1">
                <a:solidFill>
                  <a:srgbClr val="FC671D"/>
                </a:solidFill>
                <a:latin typeface="Campton" pitchFamily="50" charset="0"/>
              </a:rPr>
              <a:t>pertencimento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para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os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colaboradores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Campton" pitchFamily="50" charset="0"/>
            </a:endParaRPr>
          </a:p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Maior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D34AF4"/>
                </a:solidFill>
                <a:latin typeface="Campton" pitchFamily="50" charset="0"/>
              </a:rPr>
              <a:t>engajamento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em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ações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propostas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; 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Campton" pitchFamily="50" charset="0"/>
            </a:endParaRPr>
          </a:p>
          <a:p>
            <a:pPr>
              <a:lnSpc>
                <a:spcPts val="4035"/>
              </a:lnSpc>
            </a:pP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&gt;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Possibilidade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de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ações</a:t>
            </a:r>
            <a:r>
              <a:rPr lang="en-US" sz="3668" dirty="0">
                <a:solidFill>
                  <a:srgbClr val="0BC0D3"/>
                </a:solidFill>
                <a:latin typeface="Campton" pitchFamily="50" charset="0"/>
              </a:rPr>
              <a:t> </a:t>
            </a:r>
            <a:r>
              <a:rPr lang="en-US" sz="3668" dirty="0" err="1">
                <a:solidFill>
                  <a:srgbClr val="0BC0D3"/>
                </a:solidFill>
                <a:latin typeface="Campton" pitchFamily="50" charset="0"/>
              </a:rPr>
              <a:t>personalizáveis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 de </a:t>
            </a:r>
            <a:r>
              <a:rPr lang="en-US" sz="3668" dirty="0" err="1">
                <a:solidFill>
                  <a:srgbClr val="2C006A"/>
                </a:solidFill>
                <a:latin typeface="Campton" pitchFamily="50" charset="0"/>
              </a:rPr>
              <a:t>endomarketing</a:t>
            </a:r>
            <a:r>
              <a:rPr lang="en-US" sz="3668" dirty="0">
                <a:solidFill>
                  <a:srgbClr val="2C006A"/>
                </a:solidFill>
                <a:latin typeface="Campton" pitchFamily="50" charset="0"/>
              </a:rPr>
              <a:t>.</a:t>
            </a:r>
          </a:p>
          <a:p>
            <a:pPr>
              <a:lnSpc>
                <a:spcPts val="4035"/>
              </a:lnSpc>
            </a:pPr>
            <a:endParaRPr lang="en-US" sz="3668" dirty="0">
              <a:solidFill>
                <a:srgbClr val="2C006A"/>
              </a:solidFill>
              <a:latin typeface="Open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4246617" y="0"/>
            <a:ext cx="23049571" cy="2330318"/>
            <a:chOff x="0" y="0"/>
            <a:chExt cx="6070669" cy="29754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70669" cy="2975409"/>
            </a:xfrm>
            <a:custGeom>
              <a:avLst/>
              <a:gdLst/>
              <a:ahLst/>
              <a:cxnLst/>
              <a:rect l="l" t="t" r="r" b="b"/>
              <a:pathLst>
                <a:path w="6070669" h="2975409">
                  <a:moveTo>
                    <a:pt x="0" y="0"/>
                  </a:moveTo>
                  <a:lnTo>
                    <a:pt x="6070669" y="0"/>
                  </a:lnTo>
                  <a:lnTo>
                    <a:pt x="6070669" y="2975409"/>
                  </a:lnTo>
                  <a:lnTo>
                    <a:pt x="0" y="2975409"/>
                  </a:lnTo>
                  <a:close/>
                </a:path>
              </a:pathLst>
            </a:custGeom>
            <a:solidFill>
              <a:srgbClr val="2C006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70669" cy="301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9175" y="628650"/>
            <a:ext cx="16230600" cy="104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2"/>
              </a:lnSpc>
            </a:pPr>
            <a:r>
              <a:rPr lang="en-US" sz="6130" dirty="0" err="1">
                <a:solidFill>
                  <a:srgbClr val="0BC0D3"/>
                </a:solidFill>
                <a:latin typeface="Campton" pitchFamily="50" charset="0"/>
              </a:rPr>
              <a:t>Benefícios</a:t>
            </a:r>
            <a:r>
              <a:rPr lang="en-US" sz="6130" dirty="0">
                <a:solidFill>
                  <a:srgbClr val="FFFFFF"/>
                </a:solidFill>
                <a:latin typeface="Campton" pitchFamily="50" charset="0"/>
              </a:rPr>
              <a:t> </a:t>
            </a:r>
            <a:r>
              <a:rPr lang="en-US" sz="6130" dirty="0" err="1">
                <a:solidFill>
                  <a:srgbClr val="FFFFFF"/>
                </a:solidFill>
                <a:latin typeface="Campton" pitchFamily="50" charset="0"/>
              </a:rPr>
              <a:t>Esperados</a:t>
            </a:r>
            <a:endParaRPr lang="en-US" sz="6130" dirty="0">
              <a:solidFill>
                <a:srgbClr val="FFFFFF"/>
              </a:solidFill>
              <a:latin typeface="Campton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1eaa392-1dad-4ee1-ac23-da4bd3dbda53" xsi:nil="true"/>
    <lcf76f155ced4ddcb4097134ff3c332f xmlns="f44de63d-4585-424b-b0c2-937c5f3a9e1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A00023D28B4459F132727AA75EBA9" ma:contentTypeVersion="11" ma:contentTypeDescription="Create a new document." ma:contentTypeScope="" ma:versionID="89589237badc895e4777c4388fb3944a">
  <xsd:schema xmlns:xsd="http://www.w3.org/2001/XMLSchema" xmlns:xs="http://www.w3.org/2001/XMLSchema" xmlns:p="http://schemas.microsoft.com/office/2006/metadata/properties" xmlns:ns2="f44de63d-4585-424b-b0c2-937c5f3a9e1f" xmlns:ns3="81eaa392-1dad-4ee1-ac23-da4bd3dbda53" targetNamespace="http://schemas.microsoft.com/office/2006/metadata/properties" ma:root="true" ma:fieldsID="11bcb4acca8deb9f52396730c1693542" ns2:_="" ns3:_="">
    <xsd:import namespace="f44de63d-4585-424b-b0c2-937c5f3a9e1f"/>
    <xsd:import namespace="81eaa392-1dad-4ee1-ac23-da4bd3dbd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de63d-4585-424b-b0c2-937c5f3a9e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59a213-3ed0-46ab-9563-01ee8d1fa8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aa392-1dad-4ee1-ac23-da4bd3dbda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ea1ab20-4daf-45ee-ac42-cf4837c910f0}" ma:internalName="TaxCatchAll" ma:showField="CatchAllData" ma:web="81eaa392-1dad-4ee1-ac23-da4bd3dbd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43D89F-F90F-47D0-B738-ADDD9202862E}">
  <ds:schemaRefs>
    <ds:schemaRef ds:uri="http://schemas.microsoft.com/office/2006/metadata/properties"/>
    <ds:schemaRef ds:uri="http://schemas.microsoft.com/office/infopath/2007/PartnerControls"/>
    <ds:schemaRef ds:uri="4659f25e-ad85-4840-8d25-71a46dead261"/>
    <ds:schemaRef ds:uri="655cb192-ad0c-4f7e-8875-ea96df1f25e5"/>
  </ds:schemaRefs>
</ds:datastoreItem>
</file>

<file path=customXml/itemProps2.xml><?xml version="1.0" encoding="utf-8"?>
<ds:datastoreItem xmlns:ds="http://schemas.openxmlformats.org/officeDocument/2006/customXml" ds:itemID="{67E06C52-75D7-4B49-B933-0E174B36EB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4C209-DE62-4667-AF23-22B34DA227A7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478</Words>
  <Application>Microsoft Office PowerPoint</Application>
  <PresentationFormat>Personalizar</PresentationFormat>
  <Paragraphs>49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Digicoins - Moedas Virtuais: Reconhecimento e Motivação no Ambiente de Trabalho</dc:title>
  <cp:lastModifiedBy>Bianca Pitta</cp:lastModifiedBy>
  <cp:revision>3</cp:revision>
  <dcterms:created xsi:type="dcterms:W3CDTF">2006-08-16T00:00:00Z</dcterms:created>
  <dcterms:modified xsi:type="dcterms:W3CDTF">2024-04-25T23:08:45Z</dcterms:modified>
  <dc:identifier>DAF9_PXtm8c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0x01010022CA00023D28B4459F132727AA75EBA9</vt:lpwstr>
  </property>
</Properties>
</file>